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75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 autoAdjust="0"/>
    <p:restoredTop sz="94700" autoAdjust="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122C-74E8-4251-B3EA-C9A5319BD117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FECF-D690-4F5C-8A7D-B72AC7DED0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122C-74E8-4251-B3EA-C9A5319BD117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FECF-D690-4F5C-8A7D-B72AC7DED0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122C-74E8-4251-B3EA-C9A5319BD117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FECF-D690-4F5C-8A7D-B72AC7DED0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122C-74E8-4251-B3EA-C9A5319BD117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FECF-D690-4F5C-8A7D-B72AC7DED0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122C-74E8-4251-B3EA-C9A5319BD117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FECF-D690-4F5C-8A7D-B72AC7DED0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122C-74E8-4251-B3EA-C9A5319BD117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FECF-D690-4F5C-8A7D-B72AC7DED0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122C-74E8-4251-B3EA-C9A5319BD117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FECF-D690-4F5C-8A7D-B72AC7DED0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122C-74E8-4251-B3EA-C9A5319BD117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FECF-D690-4F5C-8A7D-B72AC7DED0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122C-74E8-4251-B3EA-C9A5319BD117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FECF-D690-4F5C-8A7D-B72AC7DED0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122C-74E8-4251-B3EA-C9A5319BD117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1FECF-D690-4F5C-8A7D-B72AC7DED0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0122C-74E8-4251-B3EA-C9A5319BD117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A81FECF-D690-4F5C-8A7D-B72AC7DED0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C0122C-74E8-4251-B3EA-C9A5319BD117}" type="datetimeFigureOut">
              <a:rPr lang="en-US" smtClean="0"/>
              <a:pPr/>
              <a:t>4/15/2019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A81FECF-D690-4F5C-8A7D-B72AC7DED04C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67000"/>
            <a:ext cx="7851648" cy="1600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Partners of Scott County Watersheds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Scott County </a:t>
            </a:r>
            <a:br>
              <a:rPr lang="en-US" dirty="0" smtClean="0"/>
            </a:br>
            <a:r>
              <a:rPr lang="en-US" dirty="0" smtClean="0"/>
              <a:t>Water Quality Snapshots</a:t>
            </a:r>
            <a:br>
              <a:rPr lang="en-US" dirty="0" smtClean="0"/>
            </a:br>
            <a:r>
              <a:rPr lang="en-US" sz="4000" i="1" dirty="0" smtClean="0"/>
              <a:t>What does the data show?</a:t>
            </a:r>
            <a:endParaRPr lang="en-US" sz="40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724400"/>
            <a:ext cx="7854696" cy="1752600"/>
          </a:xfrm>
        </p:spPr>
        <p:txBody>
          <a:bodyPr/>
          <a:lstStyle/>
          <a:p>
            <a:pPr algn="l"/>
            <a:r>
              <a:rPr lang="en-US" dirty="0" smtClean="0"/>
              <a:t>Steve Gustafson, PG, ICGP</a:t>
            </a:r>
          </a:p>
          <a:p>
            <a:pPr algn="l"/>
            <a:r>
              <a:rPr lang="en-US" dirty="0" smtClean="0"/>
              <a:t>PSCW Vice Chair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matrix?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key is determining trends. </a:t>
            </a:r>
          </a:p>
          <a:p>
            <a:r>
              <a:rPr lang="en-US" dirty="0" smtClean="0"/>
              <a:t>Most parameters don’t have water quality standards.</a:t>
            </a:r>
          </a:p>
          <a:p>
            <a:r>
              <a:rPr lang="en-US" dirty="0" smtClean="0"/>
              <a:t>Assumes that optimum condition for a water body is a desirable trend.</a:t>
            </a:r>
          </a:p>
          <a:p>
            <a:r>
              <a:rPr lang="en-US" dirty="0" smtClean="0"/>
              <a:t>Allows for comparison of a trend (Up, Down or Stable) for each sample location, parameter and water body.</a:t>
            </a:r>
          </a:p>
          <a:p>
            <a:r>
              <a:rPr lang="en-US" dirty="0" smtClean="0"/>
              <a:t>Also allows for comparison of average value to a reference value for a parameter.</a:t>
            </a:r>
          </a:p>
          <a:p>
            <a:r>
              <a:rPr lang="en-US" dirty="0" smtClean="0"/>
              <a:t>Enables a focus on areas of concern.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Trends determined by calculating slope of concentrations charts for each parameter in Excel©.</a:t>
            </a:r>
          </a:p>
          <a:p>
            <a:r>
              <a:rPr lang="en-US" dirty="0" smtClean="0"/>
              <a:t>Up trend means a positive slope, Down is a negative slope, Stable means very small or undeterminable slope. </a:t>
            </a:r>
          </a:p>
          <a:p>
            <a:r>
              <a:rPr lang="en-US" dirty="0" smtClean="0"/>
              <a:t>Generally we don’t want an </a:t>
            </a:r>
            <a:r>
              <a:rPr lang="en-US" dirty="0"/>
              <a:t>U</a:t>
            </a:r>
            <a:r>
              <a:rPr lang="en-US" dirty="0" smtClean="0"/>
              <a:t>p trend, we like Down trends, and depending on the average concentration, Stable can be desirable or not desirable.</a:t>
            </a:r>
          </a:p>
          <a:p>
            <a:r>
              <a:rPr lang="en-US" dirty="0" smtClean="0"/>
              <a:t>Transparency and Dissolved Oxygen special cases, they are the opposite, Down is not optimum.</a:t>
            </a:r>
          </a:p>
          <a:p>
            <a:r>
              <a:rPr lang="en-US" dirty="0" smtClean="0"/>
              <a:t>pH is a range (6-9), so Stable is optimum if </a:t>
            </a:r>
            <a:r>
              <a:rPr lang="en-US" dirty="0" err="1" smtClean="0"/>
              <a:t>avg</a:t>
            </a:r>
            <a:r>
              <a:rPr lang="en-US" dirty="0" smtClean="0"/>
              <a:t> is OK.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parameter chart</a:t>
            </a:r>
            <a:br>
              <a:rPr lang="en-US" dirty="0" smtClean="0"/>
            </a:br>
            <a:r>
              <a:rPr lang="en-US" sz="1300" i="1" dirty="0" smtClean="0"/>
              <a:t>indicates why a long term dataset is important</a:t>
            </a:r>
            <a:endParaRPr lang="en-US" sz="13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85" y="1935163"/>
            <a:ext cx="7999230" cy="438943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33400"/>
            <a:ext cx="8229600" cy="551688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Locations used for Matrix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63105"/>
            <a:ext cx="8153401" cy="536629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304800"/>
            <a:ext cx="9630618" cy="6248400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46532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DNR reviewed methodology, agreed and made suggestions, but will not comment on report.</a:t>
            </a:r>
          </a:p>
          <a:p>
            <a:r>
              <a:rPr lang="en-US" dirty="0" smtClean="0"/>
              <a:t>Key is the trends. The reference values and averages add accuracy.</a:t>
            </a:r>
          </a:p>
          <a:p>
            <a:r>
              <a:rPr lang="en-US" dirty="0" smtClean="0"/>
              <a:t>Had to research reference values to compare averages to, so to determine if a trend warranted concern.</a:t>
            </a:r>
          </a:p>
          <a:p>
            <a:pPr lvl="1"/>
            <a:r>
              <a:rPr lang="en-US" dirty="0" smtClean="0"/>
              <a:t>Two sets of reference values.</a:t>
            </a:r>
          </a:p>
          <a:p>
            <a:pPr lvl="2"/>
            <a:r>
              <a:rPr lang="en-US" dirty="0" smtClean="0"/>
              <a:t>First based on IOWATER concern levels (if average exceeds these site is a high concern and coded Red in Matrix)</a:t>
            </a:r>
          </a:p>
          <a:p>
            <a:pPr lvl="2"/>
            <a:r>
              <a:rPr lang="en-US" dirty="0" smtClean="0"/>
              <a:t>Second based on literature (if exceeded coded Yellow in Matrix).</a:t>
            </a:r>
          </a:p>
          <a:p>
            <a:pPr lvl="2"/>
            <a:r>
              <a:rPr lang="en-US" dirty="0" smtClean="0"/>
              <a:t>Green means average below both reference levels!</a:t>
            </a:r>
          </a:p>
          <a:p>
            <a:pPr lvl="2"/>
            <a:r>
              <a:rPr lang="en-US" dirty="0" smtClean="0"/>
              <a:t>Neither one enforceable by state or feds. Nether one based on drinking water standards.</a:t>
            </a:r>
          </a:p>
          <a:p>
            <a:r>
              <a:rPr lang="en-US" dirty="0" smtClean="0"/>
              <a:t>For instance, pH has a desirable range of 6-9, dissolved oxygen desirable at 5 mg/L and above, phosphorus negative impacts above 0.1 mg/L.</a:t>
            </a:r>
          </a:p>
          <a:p>
            <a:r>
              <a:rPr lang="en-US" dirty="0" smtClean="0"/>
              <a:t>No standards from state or feds anytime soon, at least for nutrients. Variable, hard to obtain, controversial.</a:t>
            </a:r>
          </a:p>
          <a:p>
            <a:r>
              <a:rPr lang="en-US" dirty="0" smtClean="0"/>
              <a:t>Trends</a:t>
            </a:r>
          </a:p>
          <a:p>
            <a:pPr lvl="1"/>
            <a:r>
              <a:rPr lang="en-US" dirty="0" smtClean="0"/>
              <a:t>Red = not desirable</a:t>
            </a:r>
          </a:p>
          <a:p>
            <a:pPr lvl="1"/>
            <a:r>
              <a:rPr lang="en-US" dirty="0" smtClean="0"/>
              <a:t>Yellow = stable</a:t>
            </a:r>
          </a:p>
          <a:p>
            <a:pPr lvl="1"/>
            <a:r>
              <a:rPr lang="en-US" dirty="0" smtClean="0"/>
              <a:t>Green =  desirable</a:t>
            </a:r>
          </a:p>
          <a:p>
            <a:pPr lvl="1"/>
            <a:r>
              <a:rPr lang="en-US" dirty="0" smtClean="0"/>
              <a:t>Remember, desirable can mean Up or Down trend, depending on the parameter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Color coding based on trend and average values (as compared to reference values)</a:t>
            </a:r>
          </a:p>
          <a:p>
            <a:r>
              <a:rPr lang="en-US" sz="2400" dirty="0" smtClean="0"/>
              <a:t>For instance for a given parameter:</a:t>
            </a:r>
          </a:p>
          <a:p>
            <a:pPr lvl="1"/>
            <a:r>
              <a:rPr lang="en-US" sz="2200" dirty="0" smtClean="0"/>
              <a:t>Red trend and a red average = sample location a high concern</a:t>
            </a:r>
          </a:p>
          <a:p>
            <a:pPr lvl="1"/>
            <a:r>
              <a:rPr lang="en-US" sz="2200" dirty="0" smtClean="0"/>
              <a:t>Red trend and a yellow average  = sample location a concern</a:t>
            </a:r>
          </a:p>
          <a:p>
            <a:pPr lvl="1"/>
            <a:r>
              <a:rPr lang="en-US" sz="2200" dirty="0" smtClean="0"/>
              <a:t>Yellow trend and green average = not a concern</a:t>
            </a:r>
          </a:p>
          <a:p>
            <a:pPr lvl="1"/>
            <a:r>
              <a:rPr lang="en-US" sz="2200" dirty="0" smtClean="0"/>
              <a:t>Green trend and green average = not a concern</a:t>
            </a:r>
          </a:p>
          <a:p>
            <a:pPr lvl="1"/>
            <a:r>
              <a:rPr lang="en-US" sz="2200" dirty="0" smtClean="0"/>
              <a:t>9 determination categories total.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Utilized Matrix to review each sample location and associated stream for each parameter.</a:t>
            </a:r>
          </a:p>
          <a:p>
            <a:r>
              <a:rPr lang="en-US" dirty="0" smtClean="0"/>
              <a:t>26 Streams in Matrix and one storm sewer</a:t>
            </a:r>
          </a:p>
          <a:p>
            <a:r>
              <a:rPr lang="en-US" dirty="0" smtClean="0"/>
              <a:t>Rural: 12</a:t>
            </a:r>
          </a:p>
          <a:p>
            <a:r>
              <a:rPr lang="en-US" dirty="0" smtClean="0"/>
              <a:t>Urban: 7</a:t>
            </a:r>
          </a:p>
          <a:p>
            <a:r>
              <a:rPr lang="en-US" dirty="0" smtClean="0"/>
              <a:t>Remaining 7 Suburban/Rural or Suburban/Rural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83" y="838200"/>
            <a:ext cx="8229600" cy="819912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Nitrates: </a:t>
            </a:r>
          </a:p>
          <a:p>
            <a:pPr lvl="1"/>
            <a:r>
              <a:rPr lang="en-US" dirty="0" smtClean="0"/>
              <a:t>No areas of high concern, one location with average above drinking water standard (not a DW source).</a:t>
            </a:r>
          </a:p>
          <a:p>
            <a:pPr lvl="1"/>
            <a:r>
              <a:rPr lang="en-US" dirty="0" smtClean="0"/>
              <a:t>Trends mostly Up or Stable in rural settings.</a:t>
            </a:r>
          </a:p>
          <a:p>
            <a:pPr lvl="1"/>
            <a:r>
              <a:rPr lang="en-US" dirty="0" smtClean="0"/>
              <a:t>Mix of Up, Stable, Down in suburban.</a:t>
            </a:r>
          </a:p>
          <a:p>
            <a:pPr lvl="1"/>
            <a:r>
              <a:rPr lang="en-US" dirty="0" smtClean="0"/>
              <a:t>Mostly Up in urban. </a:t>
            </a:r>
          </a:p>
          <a:p>
            <a:pPr lvl="1"/>
            <a:r>
              <a:rPr lang="en-US" dirty="0" smtClean="0"/>
              <a:t>Most sample locations had average values between 1 and 6 mg/L. Rural settings tended to have higher averages.</a:t>
            </a:r>
          </a:p>
          <a:p>
            <a:pPr lvl="1"/>
            <a:r>
              <a:rPr lang="en-US" dirty="0" smtClean="0"/>
              <a:t>Nitrates are present and a concern for Rural, Suburban and Urban settings.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Nitrites:</a:t>
            </a:r>
          </a:p>
          <a:p>
            <a:pPr lvl="1"/>
            <a:r>
              <a:rPr lang="en-US" dirty="0" smtClean="0"/>
              <a:t>No areas of high concern.</a:t>
            </a:r>
          </a:p>
          <a:p>
            <a:pPr lvl="1"/>
            <a:r>
              <a:rPr lang="en-US" dirty="0" smtClean="0"/>
              <a:t>Short lived chemical in nitrogen cycle.</a:t>
            </a:r>
          </a:p>
          <a:p>
            <a:pPr lvl="1"/>
            <a:r>
              <a:rPr lang="en-US" dirty="0" smtClean="0"/>
              <a:t>Minor concern in rural and suburban settings.</a:t>
            </a:r>
          </a:p>
          <a:p>
            <a:pPr lvl="1"/>
            <a:r>
              <a:rPr lang="en-US" dirty="0" smtClean="0"/>
              <a:t>Trends are predominantly Down or Stable.</a:t>
            </a:r>
          </a:p>
          <a:p>
            <a:pPr lvl="1"/>
            <a:r>
              <a:rPr lang="en-US" dirty="0" smtClean="0"/>
              <a:t>Only one location with average above reference value.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PSCW – diverse group with mission to develop and implement ways we can be better stewards of watersheds in Scott County. (reps from County, </a:t>
            </a:r>
            <a:r>
              <a:rPr lang="en-US" sz="2400" dirty="0" err="1" smtClean="0"/>
              <a:t>Bett</a:t>
            </a:r>
            <a:r>
              <a:rPr lang="en-US" sz="2400" dirty="0" smtClean="0"/>
              <a:t>, </a:t>
            </a:r>
            <a:r>
              <a:rPr lang="en-US" sz="2400" dirty="0" err="1" smtClean="0"/>
              <a:t>Dav</a:t>
            </a:r>
            <a:r>
              <a:rPr lang="en-US" sz="2400" dirty="0" smtClean="0"/>
              <a:t>, </a:t>
            </a:r>
            <a:r>
              <a:rPr lang="en-US" sz="2400" dirty="0" err="1" smtClean="0"/>
              <a:t>Eld</a:t>
            </a:r>
            <a:r>
              <a:rPr lang="en-US" sz="2400" dirty="0" smtClean="0"/>
              <a:t>, Corn </a:t>
            </a:r>
            <a:r>
              <a:rPr lang="en-US" sz="2400" dirty="0" err="1" smtClean="0"/>
              <a:t>Gwrs</a:t>
            </a:r>
            <a:r>
              <a:rPr lang="en-US" sz="2400" dirty="0" smtClean="0"/>
              <a:t>, citizens, EICC)</a:t>
            </a:r>
          </a:p>
          <a:p>
            <a:r>
              <a:rPr lang="en-US" dirty="0" smtClean="0"/>
              <a:t>Since 2000 water quality data has been collected annually in fall and spring.</a:t>
            </a:r>
          </a:p>
          <a:p>
            <a:r>
              <a:rPr lang="en-US" dirty="0" smtClean="0"/>
              <a:t>PSCW coordinates snapshots, hosted by Bettendorf or Davenport.</a:t>
            </a:r>
          </a:p>
          <a:p>
            <a:r>
              <a:rPr lang="en-US" dirty="0" smtClean="0"/>
              <a:t>Utilizes volunteers/city staff to collect and analyze water samples.</a:t>
            </a:r>
          </a:p>
          <a:p>
            <a:r>
              <a:rPr lang="en-US" dirty="0" smtClean="0"/>
              <a:t>Utilized Iowa DNR IOWATER program for equipment and resources until 2017.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Transparency:</a:t>
            </a:r>
          </a:p>
          <a:p>
            <a:pPr lvl="1"/>
            <a:r>
              <a:rPr lang="en-US" dirty="0" smtClean="0"/>
              <a:t>One area of high concern, rural location Spencer Creek.</a:t>
            </a:r>
          </a:p>
          <a:p>
            <a:pPr lvl="1"/>
            <a:r>
              <a:rPr lang="en-US" dirty="0" smtClean="0"/>
              <a:t>Trends a mix in all 3 settings.</a:t>
            </a:r>
          </a:p>
          <a:p>
            <a:pPr lvl="1"/>
            <a:r>
              <a:rPr lang="en-US" dirty="0" smtClean="0"/>
              <a:t>Lower values (less transparent) tended to be in rural settings.</a:t>
            </a:r>
          </a:p>
          <a:p>
            <a:pPr lvl="1"/>
            <a:r>
              <a:rPr lang="en-US" dirty="0" smtClean="0"/>
              <a:t>A concern in suburban and rural settings.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7959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Phosphorus:</a:t>
            </a:r>
          </a:p>
          <a:p>
            <a:pPr lvl="1"/>
            <a:r>
              <a:rPr lang="en-US" dirty="0" smtClean="0"/>
              <a:t>All locations had averages above reference level.</a:t>
            </a:r>
          </a:p>
          <a:p>
            <a:pPr lvl="1"/>
            <a:r>
              <a:rPr lang="en-US" dirty="0" smtClean="0"/>
              <a:t>Portions of Blackhawk Creek (rural reach), Candlelight Creek, Pigeon Creek West, I-80 Unnamed Creek, Crow Creek are areas of high concern.</a:t>
            </a:r>
          </a:p>
          <a:p>
            <a:pPr lvl="1"/>
            <a:r>
              <a:rPr lang="en-US" dirty="0" smtClean="0"/>
              <a:t>Higher averages tended to be in rural locations (</a:t>
            </a:r>
            <a:r>
              <a:rPr lang="en-US" u="sng" dirty="0" smtClean="0"/>
              <a:t>&gt;</a:t>
            </a:r>
            <a:r>
              <a:rPr lang="en-US" dirty="0" smtClean="0"/>
              <a:t>0.3 mg/L), but urban and suburban not much lower (0.2 mg/L).</a:t>
            </a:r>
          </a:p>
          <a:p>
            <a:pPr lvl="1"/>
            <a:r>
              <a:rPr lang="en-US" dirty="0" smtClean="0"/>
              <a:t>Generally Up in urban and suburban, mixed in rural.</a:t>
            </a:r>
          </a:p>
          <a:p>
            <a:pPr lvl="1"/>
            <a:r>
              <a:rPr lang="en-US" dirty="0" smtClean="0"/>
              <a:t>Present and a concern in all 3 settings.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943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Dissolved Oxygen:</a:t>
            </a:r>
          </a:p>
          <a:p>
            <a:pPr lvl="1"/>
            <a:r>
              <a:rPr lang="en-US" dirty="0" smtClean="0"/>
              <a:t>Two areas of high concern. Candlelight Creek, </a:t>
            </a:r>
            <a:r>
              <a:rPr lang="en-US" dirty="0" err="1" smtClean="0"/>
              <a:t>Hanlin</a:t>
            </a:r>
            <a:r>
              <a:rPr lang="en-US" dirty="0" smtClean="0"/>
              <a:t> Creek.</a:t>
            </a:r>
          </a:p>
          <a:p>
            <a:pPr lvl="1"/>
            <a:r>
              <a:rPr lang="en-US" dirty="0" smtClean="0"/>
              <a:t>Trends generally down (not desirable) in rural settings (but high average concentrations though). Mix for suburban and urban.</a:t>
            </a:r>
          </a:p>
          <a:p>
            <a:pPr lvl="1"/>
            <a:r>
              <a:rPr lang="en-US" dirty="0" smtClean="0"/>
              <a:t>Minor concern for urban and suburban settings.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53491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Chloride:</a:t>
            </a:r>
          </a:p>
          <a:p>
            <a:pPr lvl="1"/>
            <a:r>
              <a:rPr lang="en-US" dirty="0" smtClean="0"/>
              <a:t>Areas of high concern: Candlelight Creek, portion of Duck Creek, Greenway Creek, </a:t>
            </a:r>
            <a:r>
              <a:rPr lang="en-US" dirty="0" err="1" smtClean="0"/>
              <a:t>Hanlin</a:t>
            </a:r>
            <a:r>
              <a:rPr lang="en-US" dirty="0" smtClean="0"/>
              <a:t> Creek, Pheasant Creek, Pigeon Creek West, Robin Creek, Stafford Creek, Unnamed I-80 Creek. One storm sewer had highest average at 300 mg/L.</a:t>
            </a:r>
          </a:p>
          <a:p>
            <a:pPr lvl="1"/>
            <a:r>
              <a:rPr lang="en-US" dirty="0" smtClean="0"/>
              <a:t>Trends generally up in urban and rural settings. Mix for rural.</a:t>
            </a:r>
          </a:p>
          <a:p>
            <a:pPr lvl="1"/>
            <a:r>
              <a:rPr lang="en-US" dirty="0" smtClean="0"/>
              <a:t>Present and a concern for urban and suburban settings.</a:t>
            </a:r>
          </a:p>
          <a:p>
            <a:pPr lvl="1"/>
            <a:r>
              <a:rPr lang="en-US" dirty="0" smtClean="0"/>
              <a:t>State WQ standards exist, calculated for individual water body. 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42086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pH:</a:t>
            </a:r>
          </a:p>
          <a:p>
            <a:pPr lvl="1"/>
            <a:r>
              <a:rPr lang="en-US" dirty="0" smtClean="0"/>
              <a:t>No concerns!</a:t>
            </a:r>
          </a:p>
          <a:p>
            <a:pPr marL="393192" lvl="1" indent="0">
              <a:buNone/>
            </a:pPr>
            <a:endParaRPr lang="en-US" dirty="0"/>
          </a:p>
          <a:p>
            <a:pPr marL="393192" lvl="1" indent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752600"/>
            <a:ext cx="4519613" cy="445034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19349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Bacteria impairment:</a:t>
            </a:r>
          </a:p>
          <a:p>
            <a:pPr lvl="1"/>
            <a:r>
              <a:rPr lang="en-US" dirty="0" smtClean="0"/>
              <a:t>No recent data since 2014.</a:t>
            </a:r>
          </a:p>
          <a:p>
            <a:pPr lvl="1"/>
            <a:r>
              <a:rPr lang="en-US" i="1" dirty="0" smtClean="0"/>
              <a:t>E coli </a:t>
            </a:r>
            <a:r>
              <a:rPr lang="en-US" dirty="0" smtClean="0"/>
              <a:t>is an indicator species of fecal contamination. Some concern of validity as a indicator, but USEPA in 2012 recommended to continue using it.</a:t>
            </a:r>
          </a:p>
          <a:p>
            <a:pPr lvl="1"/>
            <a:r>
              <a:rPr lang="en-US" dirty="0" smtClean="0"/>
              <a:t>Virtually all locations have values that exceed the Duck Creek TMDL of 126 org/100 ml. (probably same standard would be used for other watersheds)</a:t>
            </a:r>
          </a:p>
          <a:p>
            <a:pPr lvl="1"/>
            <a:r>
              <a:rPr lang="en-US" dirty="0" smtClean="0"/>
              <a:t>Current  DNR 303 (d) bacteria impairments in Scott County: Duck Creek, Crow Creek, Stafford Creek, Candlelight Creek, Robin Creek, Goose Creek, Silver Creek, Pheasant Creek, Lake of the Hills.</a:t>
            </a:r>
          </a:p>
          <a:p>
            <a:pPr lvl="1"/>
            <a:r>
              <a:rPr lang="en-US" dirty="0" smtClean="0"/>
              <a:t>Trends can’t be determined, too sporadic and ubiquitous.</a:t>
            </a:r>
          </a:p>
          <a:p>
            <a:pPr lvl="1"/>
            <a:r>
              <a:rPr lang="en-US" dirty="0" smtClean="0"/>
              <a:t>Present and a concern for rural, urban and suburban settings.</a:t>
            </a:r>
          </a:p>
          <a:p>
            <a:pPr lvl="1"/>
            <a:r>
              <a:rPr lang="en-US" dirty="0" smtClean="0"/>
              <a:t>More later….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53521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Accuracy:</a:t>
            </a:r>
          </a:p>
          <a:p>
            <a:pPr lvl="1"/>
            <a:r>
              <a:rPr lang="en-US" dirty="0" smtClean="0"/>
              <a:t>IOWATER kits never as accurate as a laboratory, but cheaper and easier.</a:t>
            </a:r>
          </a:p>
          <a:p>
            <a:pPr lvl="1"/>
            <a:r>
              <a:rPr lang="en-US" dirty="0" smtClean="0"/>
              <a:t>Mid 2000’s split samples collected by Iowa DNR (328 total). Allows for comparison of nitrate/nitrite  IOWATER results to lab results. P could not be compared.</a:t>
            </a:r>
          </a:p>
          <a:p>
            <a:pPr lvl="1"/>
            <a:r>
              <a:rPr lang="en-US" dirty="0" smtClean="0"/>
              <a:t>83% of field test results were less than the corresponding lab result.</a:t>
            </a:r>
          </a:p>
          <a:p>
            <a:pPr lvl="1"/>
            <a:r>
              <a:rPr lang="en-US" dirty="0" smtClean="0"/>
              <a:t>Average difference was 4 mg/L.</a:t>
            </a:r>
          </a:p>
          <a:p>
            <a:pPr lvl="1"/>
            <a:r>
              <a:rPr lang="en-US" dirty="0" smtClean="0"/>
              <a:t>Margin of error be estimated at 4 mg/L for nitrate/nitrite IOWATER field results, emphasizing likely </a:t>
            </a:r>
            <a:r>
              <a:rPr lang="en-US" u="sng" dirty="0" smtClean="0"/>
              <a:t>underestimating</a:t>
            </a:r>
            <a:r>
              <a:rPr lang="en-US" dirty="0" smtClean="0"/>
              <a:t> actual value.</a:t>
            </a:r>
          </a:p>
          <a:p>
            <a:pPr lvl="1"/>
            <a:r>
              <a:rPr lang="en-US" dirty="0" smtClean="0"/>
              <a:t>More later….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1199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Comparison to other Iowa Counties:</a:t>
            </a:r>
          </a:p>
          <a:p>
            <a:pPr lvl="1"/>
            <a:r>
              <a:rPr lang="en-US" dirty="0" smtClean="0"/>
              <a:t>Not all have a large dataset as Scott County</a:t>
            </a:r>
          </a:p>
          <a:p>
            <a:pPr lvl="1"/>
            <a:r>
              <a:rPr lang="en-US" dirty="0" smtClean="0"/>
              <a:t>Compared nitrate and phosphorus IOWATER data average concentration for entire County. Difficult to compare, different geomorphic (landform) regions.</a:t>
            </a:r>
          </a:p>
          <a:p>
            <a:pPr lvl="1"/>
            <a:r>
              <a:rPr lang="en-US" dirty="0" smtClean="0"/>
              <a:t>Nitrate </a:t>
            </a:r>
          </a:p>
          <a:p>
            <a:pPr lvl="2"/>
            <a:r>
              <a:rPr lang="en-US" dirty="0" smtClean="0"/>
              <a:t>61 of 99 counties had data to compare to</a:t>
            </a:r>
          </a:p>
          <a:p>
            <a:pPr lvl="2"/>
            <a:r>
              <a:rPr lang="en-US" dirty="0" smtClean="0"/>
              <a:t>Scott County average 3.2 mg/L, we are 48</a:t>
            </a:r>
            <a:r>
              <a:rPr lang="en-US" baseline="30000" dirty="0" smtClean="0"/>
              <a:t>th</a:t>
            </a:r>
            <a:r>
              <a:rPr lang="en-US" dirty="0" smtClean="0"/>
              <a:t> of 62. Missing 1/3 of Iowa to compare to though.</a:t>
            </a:r>
          </a:p>
          <a:p>
            <a:pPr lvl="1"/>
            <a:r>
              <a:rPr lang="en-US" dirty="0" smtClean="0"/>
              <a:t>Phosphorus </a:t>
            </a:r>
            <a:endParaRPr lang="en-US" dirty="0"/>
          </a:p>
          <a:p>
            <a:pPr lvl="2"/>
            <a:r>
              <a:rPr lang="en-US" dirty="0" smtClean="0"/>
              <a:t>90 of </a:t>
            </a:r>
            <a:r>
              <a:rPr lang="en-US" dirty="0"/>
              <a:t>99 counties had data to compare to</a:t>
            </a:r>
          </a:p>
          <a:p>
            <a:pPr lvl="2"/>
            <a:r>
              <a:rPr lang="en-US" dirty="0"/>
              <a:t>Scott County average </a:t>
            </a:r>
            <a:r>
              <a:rPr lang="en-US" dirty="0" smtClean="0"/>
              <a:t>0.4 mg/L</a:t>
            </a:r>
            <a:r>
              <a:rPr lang="en-US" dirty="0"/>
              <a:t>, we are </a:t>
            </a:r>
            <a:r>
              <a:rPr lang="en-US" dirty="0" smtClean="0"/>
              <a:t>17th </a:t>
            </a:r>
            <a:r>
              <a:rPr lang="en-US" dirty="0"/>
              <a:t>of </a:t>
            </a:r>
            <a:r>
              <a:rPr lang="en-US" dirty="0" smtClean="0"/>
              <a:t>90. Eight other counties same average.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98690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May 2018 Snapshot:</a:t>
            </a:r>
          </a:p>
          <a:p>
            <a:pPr lvl="1"/>
            <a:r>
              <a:rPr lang="en-US" dirty="0" smtClean="0"/>
              <a:t>Revised sample locations to ensure greater coverage, efficiency, and avoid duplication.</a:t>
            </a:r>
          </a:p>
          <a:p>
            <a:pPr lvl="1"/>
            <a:r>
              <a:rPr lang="en-US" dirty="0" smtClean="0"/>
              <a:t>48 sample locations. Two ponds with floating treatment wetlands.</a:t>
            </a:r>
          </a:p>
          <a:p>
            <a:pPr lvl="1"/>
            <a:r>
              <a:rPr lang="en-US" dirty="0" smtClean="0"/>
              <a:t>9 locations split sample, lab analysis for NO3 and P.</a:t>
            </a:r>
          </a:p>
          <a:p>
            <a:pPr lvl="1"/>
            <a:r>
              <a:rPr lang="en-US" dirty="0" smtClean="0"/>
              <a:t>No surprises in results, continued trends.</a:t>
            </a:r>
          </a:p>
          <a:p>
            <a:pPr lvl="1"/>
            <a:r>
              <a:rPr lang="en-US" dirty="0" smtClean="0"/>
              <a:t>Lab results </a:t>
            </a:r>
          </a:p>
          <a:p>
            <a:pPr lvl="2"/>
            <a:r>
              <a:rPr lang="en-US" dirty="0" smtClean="0"/>
              <a:t>7 of 9 P field samples 0.1 to 0.2 mg/L less than lab, but lab measured TP. Highest lab result: 2.9 mg/L at 982157 (unnamed I-80 Creek).</a:t>
            </a:r>
          </a:p>
          <a:p>
            <a:pPr lvl="2"/>
            <a:r>
              <a:rPr lang="en-US" dirty="0" smtClean="0"/>
              <a:t>6 of 9 NO3 field samples less or equal to lab (within 3 mg/L). Highest lab result 15.1 mg/L at 982157.</a:t>
            </a:r>
          </a:p>
          <a:p>
            <a:pPr lvl="2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74631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Snapshots	-future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Fall 2017 IOWATER no more, DNR to provide some equipment and tech support. Data storage changed.</a:t>
            </a:r>
          </a:p>
          <a:p>
            <a:r>
              <a:rPr lang="en-US" dirty="0" smtClean="0"/>
              <a:t>Same time Scott County, Waste Commission, </a:t>
            </a:r>
            <a:r>
              <a:rPr lang="en-US" dirty="0" err="1" smtClean="0"/>
              <a:t>Dav</a:t>
            </a:r>
            <a:r>
              <a:rPr lang="en-US" dirty="0" smtClean="0"/>
              <a:t>, </a:t>
            </a:r>
            <a:r>
              <a:rPr lang="en-US" dirty="0" err="1" smtClean="0"/>
              <a:t>Bett</a:t>
            </a:r>
            <a:r>
              <a:rPr lang="en-US" dirty="0" smtClean="0"/>
              <a:t>, Nahant, PSCW, formed committee (XWST) to keep snapshots going. </a:t>
            </a:r>
          </a:p>
          <a:p>
            <a:pPr lvl="1"/>
            <a:r>
              <a:rPr lang="en-US" dirty="0" smtClean="0"/>
              <a:t>We will create a public online database for all past and current data. Also more features…sign up for events, create graphs. Through </a:t>
            </a:r>
            <a:r>
              <a:rPr lang="en-US" dirty="0" err="1" smtClean="0"/>
              <a:t>Xstream</a:t>
            </a:r>
            <a:r>
              <a:rPr lang="en-US" dirty="0" smtClean="0"/>
              <a:t> Cleanup.</a:t>
            </a:r>
          </a:p>
          <a:p>
            <a:pPr lvl="1"/>
            <a:r>
              <a:rPr lang="en-US" dirty="0" smtClean="0"/>
              <a:t>Revised sample locations.</a:t>
            </a:r>
          </a:p>
          <a:p>
            <a:pPr lvl="1"/>
            <a:r>
              <a:rPr lang="en-US" dirty="0" smtClean="0"/>
              <a:t>Split samples for lab analysis of select sites. Adds accuracy and validity. Nutrients and hopefully DNA fecal tracking.</a:t>
            </a:r>
          </a:p>
          <a:p>
            <a:pPr lvl="1"/>
            <a:r>
              <a:rPr lang="en-US" dirty="0" smtClean="0"/>
              <a:t>Working on better sampling equipment and training.</a:t>
            </a:r>
          </a:p>
          <a:p>
            <a:pPr lvl="1"/>
            <a:r>
              <a:rPr lang="en-US" dirty="0" smtClean="0"/>
              <a:t>Snapshots still coordinated by PSCW.</a:t>
            </a:r>
          </a:p>
          <a:p>
            <a:pPr lvl="1"/>
            <a:r>
              <a:rPr lang="en-US" dirty="0" smtClean="0"/>
              <a:t>Spring, Summer, Fall. Summer event will have invertebrate surveys.</a:t>
            </a:r>
          </a:p>
          <a:p>
            <a:pPr marL="393192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5722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239 sample sites throughout Scott County through the years. (not all by PSCW, mostly streams &amp; some lakes)</a:t>
            </a:r>
          </a:p>
          <a:p>
            <a:r>
              <a:rPr lang="en-US" dirty="0" smtClean="0"/>
              <a:t>Analyzed for nitrate, nitrite, phosphorus, chloride, pH, dissolved oxygen, air/water temperature, transparency, water color. Identified issues in local environment.</a:t>
            </a:r>
          </a:p>
          <a:p>
            <a:r>
              <a:rPr lang="en-US" dirty="0" smtClean="0"/>
              <a:t>Chemicals analyzed with field kits or test strips (some lab analyses though)</a:t>
            </a:r>
          </a:p>
          <a:p>
            <a:r>
              <a:rPr lang="en-US" dirty="0" smtClean="0"/>
              <a:t>Indicator bacteria lab analyses also conducted until 2014 (</a:t>
            </a:r>
            <a:r>
              <a:rPr lang="en-US" i="1" dirty="0" smtClean="0"/>
              <a:t>e coli</a:t>
            </a:r>
            <a:r>
              <a:rPr lang="en-US" dirty="0" smtClean="0"/>
              <a:t>).</a:t>
            </a:r>
          </a:p>
          <a:p>
            <a:r>
              <a:rPr lang="en-US" dirty="0" smtClean="0"/>
              <a:t>Other testing in County done by state, federal or municipalities, only included relevant data (no metals, pesticides,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pPr lvl="2"/>
            <a:r>
              <a:rPr lang="en-US" dirty="0" smtClean="0"/>
              <a:t>Nutrients a concern in urban, suburban and rural areas</a:t>
            </a:r>
          </a:p>
          <a:p>
            <a:pPr lvl="3"/>
            <a:r>
              <a:rPr lang="en-US" dirty="0" smtClean="0"/>
              <a:t>Not just coming in from rural to urban</a:t>
            </a:r>
          </a:p>
          <a:p>
            <a:pPr lvl="2"/>
            <a:r>
              <a:rPr lang="en-US" dirty="0" smtClean="0"/>
              <a:t>Chloride not just a urban concern.</a:t>
            </a:r>
          </a:p>
          <a:p>
            <a:pPr lvl="2"/>
            <a:r>
              <a:rPr lang="en-US" dirty="0" smtClean="0"/>
              <a:t>Nutrients generally not in a desirable trend.</a:t>
            </a:r>
          </a:p>
          <a:p>
            <a:pPr lvl="2"/>
            <a:r>
              <a:rPr lang="en-US" dirty="0" smtClean="0"/>
              <a:t>DO generally not desirable trend but current averages OK.</a:t>
            </a:r>
          </a:p>
          <a:p>
            <a:pPr lvl="2"/>
            <a:r>
              <a:rPr lang="en-US" dirty="0" smtClean="0"/>
              <a:t>Transparency somewhat not desirable trends, few areas of concern.</a:t>
            </a:r>
          </a:p>
          <a:p>
            <a:pPr lvl="2"/>
            <a:r>
              <a:rPr lang="en-US" dirty="0" smtClean="0"/>
              <a:t>Chloride somewhat up, some areas of concern.</a:t>
            </a:r>
          </a:p>
          <a:p>
            <a:pPr lvl="2"/>
            <a:r>
              <a:rPr lang="en-US" dirty="0" smtClean="0"/>
              <a:t>pH is OK.</a:t>
            </a:r>
          </a:p>
          <a:p>
            <a:pPr lvl="2"/>
            <a:r>
              <a:rPr lang="en-US" dirty="0"/>
              <a:t>Database and Matrix allow for focus on specific parameters on specific water bodies. </a:t>
            </a:r>
          </a:p>
          <a:p>
            <a:pPr lvl="2"/>
            <a:r>
              <a:rPr lang="en-US" dirty="0" smtClean="0"/>
              <a:t>Majority of streams originate within County borders, so WQ issues are our problem.</a:t>
            </a:r>
          </a:p>
          <a:p>
            <a:pPr lvl="2"/>
            <a:r>
              <a:rPr lang="en-US" dirty="0" smtClean="0"/>
              <a:t>There are WQ issues:</a:t>
            </a:r>
          </a:p>
          <a:p>
            <a:pPr lvl="3"/>
            <a:r>
              <a:rPr lang="en-US" dirty="0" smtClean="0"/>
              <a:t>Not the end of the world, but not great either.</a:t>
            </a:r>
          </a:p>
          <a:p>
            <a:pPr lvl="3"/>
            <a:r>
              <a:rPr lang="en-US" dirty="0" smtClean="0"/>
              <a:t>Too many undesirable trends.</a:t>
            </a:r>
          </a:p>
          <a:p>
            <a:pPr lvl="3"/>
            <a:r>
              <a:rPr lang="en-US" dirty="0" smtClean="0"/>
              <a:t>Scott County is probably average in Iowa for our type of landforms (more research to verify)</a:t>
            </a:r>
          </a:p>
          <a:p>
            <a:pPr lvl="3"/>
            <a:r>
              <a:rPr lang="en-US" dirty="0" smtClean="0"/>
              <a:t>Biggest concerns are likely nutrients and bacteria impairments.</a:t>
            </a:r>
            <a:endParaRPr lang="en-US" dirty="0"/>
          </a:p>
          <a:p>
            <a:pPr lvl="2"/>
            <a:endParaRPr lang="en-US" dirty="0" smtClean="0"/>
          </a:p>
          <a:p>
            <a:pPr marL="667512" lvl="2" indent="0">
              <a:buNone/>
            </a:pPr>
            <a:r>
              <a:rPr lang="en-US" dirty="0" smtClean="0"/>
              <a:t> 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marL="978408" lvl="3" indent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18192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lvl="2"/>
            <a:r>
              <a:rPr lang="en-US" dirty="0" smtClean="0"/>
              <a:t>Continue snapshots – focus on validity, coverage, training, replicability, equipment, micro-invertebrates. Lab analysis with field analysis, add MST.</a:t>
            </a:r>
          </a:p>
          <a:p>
            <a:pPr lvl="3"/>
            <a:r>
              <a:rPr lang="en-US" dirty="0" smtClean="0"/>
              <a:t>MST will allow for identification of probable fecal sources, needed to address bacteria impairments. Accurate and valuable, but expensive.  </a:t>
            </a:r>
          </a:p>
          <a:p>
            <a:pPr lvl="2"/>
            <a:r>
              <a:rPr lang="en-US" dirty="0" smtClean="0"/>
              <a:t>Use Matrix to focus on problem areas.</a:t>
            </a:r>
          </a:p>
          <a:p>
            <a:pPr lvl="3"/>
            <a:r>
              <a:rPr lang="en-US" dirty="0" smtClean="0"/>
              <a:t>Most likely as part of larger effort, countywide water quality plan.</a:t>
            </a:r>
          </a:p>
          <a:p>
            <a:pPr lvl="3"/>
            <a:r>
              <a:rPr lang="en-US" dirty="0" smtClean="0"/>
              <a:t>Some may be quick fixes, others a combined effort.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3532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7" name="Content Placeholder 6" descr="Cap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9220" y="2053431"/>
            <a:ext cx="6385560" cy="41529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Fall 2017 collected all data from Iowa DNR and local resources to generate a Scott County Database (Oct 2000 to Oct 2017):</a:t>
            </a:r>
          </a:p>
          <a:p>
            <a:pPr lvl="1"/>
            <a:r>
              <a:rPr lang="en-US" dirty="0" smtClean="0"/>
              <a:t>1999 </a:t>
            </a:r>
            <a:r>
              <a:rPr lang="en-US" i="1" dirty="0" smtClean="0"/>
              <a:t>e coli </a:t>
            </a:r>
            <a:r>
              <a:rPr lang="en-US" dirty="0" smtClean="0"/>
              <a:t>analyses</a:t>
            </a:r>
          </a:p>
          <a:p>
            <a:pPr lvl="1"/>
            <a:r>
              <a:rPr lang="en-US" dirty="0" smtClean="0"/>
              <a:t>2655 water temperature results</a:t>
            </a:r>
          </a:p>
          <a:p>
            <a:pPr lvl="1"/>
            <a:r>
              <a:rPr lang="en-US" dirty="0" smtClean="0"/>
              <a:t>774 air temperature </a:t>
            </a:r>
          </a:p>
          <a:p>
            <a:pPr lvl="1"/>
            <a:r>
              <a:rPr lang="en-US" dirty="0" smtClean="0"/>
              <a:t>2268 transparency </a:t>
            </a:r>
          </a:p>
          <a:p>
            <a:pPr lvl="1"/>
            <a:r>
              <a:rPr lang="en-US" dirty="0" smtClean="0"/>
              <a:t>3021 phosphorus </a:t>
            </a:r>
          </a:p>
          <a:p>
            <a:pPr lvl="1"/>
            <a:r>
              <a:rPr lang="en-US" dirty="0" smtClean="0"/>
              <a:t>2605 dissolved oxygen </a:t>
            </a:r>
          </a:p>
          <a:p>
            <a:pPr lvl="1"/>
            <a:r>
              <a:rPr lang="en-US" dirty="0" smtClean="0"/>
              <a:t>2354 nitrite </a:t>
            </a:r>
          </a:p>
          <a:p>
            <a:pPr lvl="1"/>
            <a:r>
              <a:rPr lang="en-US" dirty="0" smtClean="0"/>
              <a:t>2354 nitrate </a:t>
            </a:r>
          </a:p>
          <a:p>
            <a:pPr lvl="1"/>
            <a:r>
              <a:rPr lang="en-US" dirty="0" smtClean="0"/>
              <a:t>2457 pH</a:t>
            </a:r>
          </a:p>
          <a:p>
            <a:pPr lvl="1"/>
            <a:r>
              <a:rPr lang="en-US" dirty="0" smtClean="0"/>
              <a:t>2561 chloride</a:t>
            </a:r>
          </a:p>
          <a:p>
            <a:pPr marL="393192" lvl="1" indent="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872" y="609600"/>
            <a:ext cx="4800600" cy="9647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IOWATER Sampling Equipment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072772"/>
            <a:ext cx="2244090" cy="45143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45" y="2514600"/>
            <a:ext cx="4373880" cy="41986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26" y="152400"/>
            <a:ext cx="2164080" cy="317754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502" y="2286000"/>
            <a:ext cx="2446020" cy="36804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0" y="6172200"/>
            <a:ext cx="762000" cy="515112"/>
          </a:xfrm>
        </p:spPr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81000"/>
            <a:ext cx="7010400" cy="3657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OK, we have a lot of data……now what?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52600"/>
            <a:ext cx="5867400" cy="4679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90600"/>
            <a:ext cx="8534400" cy="1313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Large database offers opportunities: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many counties have this much data over a long period.</a:t>
            </a:r>
          </a:p>
          <a:p>
            <a:r>
              <a:rPr lang="en-US" dirty="0" smtClean="0"/>
              <a:t>Determine trends, changes since inception.</a:t>
            </a:r>
          </a:p>
          <a:p>
            <a:r>
              <a:rPr lang="en-US" dirty="0" smtClean="0"/>
              <a:t>Identify areas of concern.</a:t>
            </a:r>
          </a:p>
          <a:p>
            <a:r>
              <a:rPr lang="en-US" dirty="0" smtClean="0"/>
              <a:t>Dispel conventional wisdom.</a:t>
            </a:r>
          </a:p>
          <a:p>
            <a:r>
              <a:rPr lang="en-US" dirty="0" smtClean="0"/>
              <a:t>Identify education and stewardship opportunities.</a:t>
            </a:r>
          </a:p>
          <a:p>
            <a:r>
              <a:rPr lang="en-US" dirty="0" smtClean="0"/>
              <a:t>Let’s get started…..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 the 239 locations, 55 had a dataset over 10 years (minimum threshold).</a:t>
            </a:r>
          </a:p>
          <a:p>
            <a:r>
              <a:rPr lang="en-US" dirty="0" smtClean="0"/>
              <a:t>Calculated average concentrations of nitrate, nitrite, phosphorus, chloride, transparency, dissolved oxygen and pH for each sample location over sample period.</a:t>
            </a:r>
          </a:p>
          <a:p>
            <a:r>
              <a:rPr lang="en-US" dirty="0" smtClean="0"/>
              <a:t>Generated charts of concentrations vs. time for each parameter, as to determine a line slope and trend.</a:t>
            </a:r>
          </a:p>
          <a:p>
            <a:r>
              <a:rPr lang="en-US" dirty="0" smtClean="0"/>
              <a:t>This data analysis enabled generation of a Matrix…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33400"/>
            <a:ext cx="4343399" cy="5928927"/>
          </a:xfrm>
        </p:spPr>
      </p:pic>
      <p:sp>
        <p:nvSpPr>
          <p:cNvPr id="3" name="TextBox 2"/>
          <p:cNvSpPr txBox="1"/>
          <p:nvPr/>
        </p:nvSpPr>
        <p:spPr>
          <a:xfrm>
            <a:off x="4953000" y="6423439"/>
            <a:ext cx="186781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©Warner Brothers Entertainment </a:t>
            </a:r>
            <a:r>
              <a:rPr lang="en-US" sz="800" dirty="0" err="1" smtClean="0"/>
              <a:t>Inc</a:t>
            </a:r>
            <a:endParaRPr lang="en-US" sz="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1397</TotalTime>
  <Words>2023</Words>
  <Application>Microsoft Office PowerPoint</Application>
  <PresentationFormat>On-screen Show (4:3)</PresentationFormat>
  <Paragraphs>207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Calibri</vt:lpstr>
      <vt:lpstr>Constantia</vt:lpstr>
      <vt:lpstr>Wingdings 2</vt:lpstr>
      <vt:lpstr>Flow</vt:lpstr>
      <vt:lpstr>Partners of Scott County Watersheds  Scott County  Water Quality Snapshots What does the data show?</vt:lpstr>
      <vt:lpstr>Background</vt:lpstr>
      <vt:lpstr>Background </vt:lpstr>
      <vt:lpstr>Background</vt:lpstr>
      <vt:lpstr>IOWATER Sampling Equipment</vt:lpstr>
      <vt:lpstr>PowerPoint Presentation</vt:lpstr>
      <vt:lpstr>Large database offers opportunities:  </vt:lpstr>
      <vt:lpstr>Methods  </vt:lpstr>
      <vt:lpstr> </vt:lpstr>
      <vt:lpstr>Why a matrix? </vt:lpstr>
      <vt:lpstr>Matrix </vt:lpstr>
      <vt:lpstr>Example parameter chart indicates why a long term dataset is important</vt:lpstr>
      <vt:lpstr>Locations used for Matrix</vt:lpstr>
      <vt:lpstr>PowerPoint Presentation</vt:lpstr>
      <vt:lpstr>Matrix </vt:lpstr>
      <vt:lpstr>Matrix</vt:lpstr>
      <vt:lpstr>  Matrix</vt:lpstr>
      <vt:lpstr>Results</vt:lpstr>
      <vt:lpstr>Results </vt:lpstr>
      <vt:lpstr>Results </vt:lpstr>
      <vt:lpstr>Results </vt:lpstr>
      <vt:lpstr>Results </vt:lpstr>
      <vt:lpstr>Results </vt:lpstr>
      <vt:lpstr>Results </vt:lpstr>
      <vt:lpstr>Results </vt:lpstr>
      <vt:lpstr>Results </vt:lpstr>
      <vt:lpstr>Results </vt:lpstr>
      <vt:lpstr>Results </vt:lpstr>
      <vt:lpstr>Snapshots -future</vt:lpstr>
      <vt:lpstr>Conclusions</vt:lpstr>
      <vt:lpstr>Recommendations </vt:lpstr>
      <vt:lpstr>Questions?</vt:lpstr>
    </vt:vector>
  </TitlesOfParts>
  <Company>USACE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Partners of Scott County Watersheds  Duck Creek Watershed Urban Investigation Plan</dc:title>
  <dc:creator>b5ecdsjg</dc:creator>
  <cp:lastModifiedBy>Druhl, Cassie</cp:lastModifiedBy>
  <cp:revision>130</cp:revision>
  <dcterms:created xsi:type="dcterms:W3CDTF">2014-07-07T18:07:05Z</dcterms:created>
  <dcterms:modified xsi:type="dcterms:W3CDTF">2019-04-15T14:34:00Z</dcterms:modified>
</cp:coreProperties>
</file>